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letter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216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55" d="100"/>
          <a:sy n="55" d="100"/>
        </p:scale>
        <p:origin x="2016" y="-380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8" d="100"/>
          <a:sy n="118" d="100"/>
        </p:scale>
        <p:origin x="433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B8DC613-E1E0-4293-9709-4D712C0F51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46CAAE-B2FA-4B1A-B063-4AB5DEC866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61C2687-C177-4B31-94DC-61448AD95214}" type="datetime1">
              <a:rPr lang="cs-CZ" smtClean="0"/>
              <a:t>19.03.2023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6CCB702-95CB-4E27-AAD6-C4F89EBF15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84446-E95C-44E3-9878-9D3E6D40BE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5A9AD64-9BC6-42E3-BA20-D3F83DAD1B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284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E9AD5-69FE-4677-9E0D-1A50778F1C25}" type="datetime1">
              <a:rPr lang="cs-CZ" smtClean="0"/>
              <a:pPr/>
              <a:t>19.03.2023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/>
              <a:t>Kliknutím můžete upravit styl předlohy textů.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5B55DB-8BE4-476D-A72D-3E639B1B3238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802925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25B55DB-8BE4-476D-A72D-3E639B1B323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78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76257C29-7223-44BC-BE8B-4D09F56668F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58000" cy="9144000"/>
          </a:xfrm>
          <a:custGeom>
            <a:avLst/>
            <a:gdLst>
              <a:gd name="connsiteX0" fmla="*/ 3262592 w 6858000"/>
              <a:gd name="connsiteY0" fmla="*/ 5950382 h 9144000"/>
              <a:gd name="connsiteX1" fmla="*/ 3262592 w 6858000"/>
              <a:gd name="connsiteY1" fmla="*/ 6965582 h 9144000"/>
              <a:gd name="connsiteX2" fmla="*/ 3276992 w 6858000"/>
              <a:gd name="connsiteY2" fmla="*/ 6965582 h 9144000"/>
              <a:gd name="connsiteX3" fmla="*/ 3276992 w 6858000"/>
              <a:gd name="connsiteY3" fmla="*/ 5950382 h 9144000"/>
              <a:gd name="connsiteX4" fmla="*/ 0 w 6858000"/>
              <a:gd name="connsiteY4" fmla="*/ 0 h 9144000"/>
              <a:gd name="connsiteX5" fmla="*/ 6858000 w 6858000"/>
              <a:gd name="connsiteY5" fmla="*/ 0 h 9144000"/>
              <a:gd name="connsiteX6" fmla="*/ 6858000 w 6858000"/>
              <a:gd name="connsiteY6" fmla="*/ 9144000 h 9144000"/>
              <a:gd name="connsiteX7" fmla="*/ 0 w 6858000"/>
              <a:gd name="connsiteY7" fmla="*/ 9144000 h 9144000"/>
              <a:gd name="connsiteX8" fmla="*/ 0 w 6858000"/>
              <a:gd name="connsiteY8" fmla="*/ 7729558 h 9144000"/>
              <a:gd name="connsiteX9" fmla="*/ 5943600 w 6858000"/>
              <a:gd name="connsiteY9" fmla="*/ 7729558 h 9144000"/>
              <a:gd name="connsiteX10" fmla="*/ 5943600 w 6858000"/>
              <a:gd name="connsiteY10" fmla="*/ 7715158 h 9144000"/>
              <a:gd name="connsiteX11" fmla="*/ 0 w 6858000"/>
              <a:gd name="connsiteY11" fmla="*/ 7715158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9144000">
                <a:moveTo>
                  <a:pt x="3262592" y="5950382"/>
                </a:moveTo>
                <a:lnTo>
                  <a:pt x="3262592" y="6965582"/>
                </a:lnTo>
                <a:lnTo>
                  <a:pt x="3276992" y="6965582"/>
                </a:lnTo>
                <a:lnTo>
                  <a:pt x="3276992" y="5950382"/>
                </a:lnTo>
                <a:close/>
                <a:moveTo>
                  <a:pt x="0" y="0"/>
                </a:moveTo>
                <a:lnTo>
                  <a:pt x="6858000" y="0"/>
                </a:lnTo>
                <a:lnTo>
                  <a:pt x="6858000" y="9144000"/>
                </a:lnTo>
                <a:lnTo>
                  <a:pt x="0" y="9144000"/>
                </a:lnTo>
                <a:lnTo>
                  <a:pt x="0" y="7729558"/>
                </a:lnTo>
                <a:lnTo>
                  <a:pt x="5943600" y="7729558"/>
                </a:lnTo>
                <a:lnTo>
                  <a:pt x="5943600" y="7715158"/>
                </a:lnTo>
                <a:lnTo>
                  <a:pt x="0" y="7715158"/>
                </a:ln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cs-CZ" noProof="0"/>
              <a:t>Kliknutím na ikonu přidáte obrázek.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32186" y="2975759"/>
            <a:ext cx="3487248" cy="2489318"/>
          </a:xfrm>
        </p:spPr>
        <p:txBody>
          <a:bodyPr rtlCol="0" anchor="b">
            <a:normAutofit/>
          </a:bodyPr>
          <a:lstStyle>
            <a:lvl1pPr algn="r">
              <a:lnSpc>
                <a:spcPts val="5000"/>
              </a:lnSpc>
              <a:defRPr sz="6200">
                <a:solidFill>
                  <a:schemeClr val="tx2"/>
                </a:solidFill>
              </a:defRPr>
            </a:lvl1pPr>
          </a:lstStyle>
          <a:p>
            <a:pPr rtl="0"/>
            <a:r>
              <a:rPr lang="cs-CZ" noProof="0"/>
              <a:t>Kliknutím</a:t>
            </a:r>
            <a:br>
              <a:rPr lang="cs-CZ" noProof="0"/>
            </a:br>
            <a:r>
              <a:rPr lang="cs-CZ" noProof="0"/>
              <a:t>upravíte</a:t>
            </a:r>
            <a:br>
              <a:rPr lang="cs-CZ" noProof="0"/>
            </a:br>
            <a:r>
              <a:rPr lang="cs-CZ" noProof="0"/>
              <a:t>název události.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52091" y="5841026"/>
            <a:ext cx="2384986" cy="1322093"/>
          </a:xfrm>
        </p:spPr>
        <p:txBody>
          <a:bodyPr rtlCol="0" anchor="b" anchorCtr="0">
            <a:no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800" b="1" baseline="3000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pPr rtl="0"/>
            <a:r>
              <a:rPr lang="cs-CZ" noProof="0"/>
              <a:t>Připojte se k nám v sobotu</a:t>
            </a:r>
            <a:br>
              <a:rPr lang="cs-CZ" noProof="0"/>
            </a:br>
            <a:r>
              <a:rPr lang="cs-CZ" noProof="0"/>
              <a:t>8. června 2019</a:t>
            </a:r>
          </a:p>
          <a:p>
            <a:pPr rtl="0"/>
            <a:r>
              <a:rPr lang="cs-CZ" noProof="0"/>
              <a:t>od 12:00</a:t>
            </a:r>
            <a:br>
              <a:rPr lang="cs-CZ" noProof="0"/>
            </a:br>
            <a:r>
              <a:rPr lang="cs-CZ" noProof="0"/>
              <a:t>do 19:00</a:t>
            </a: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4397" y="5893954"/>
            <a:ext cx="1894736" cy="1114570"/>
          </a:xfrm>
        </p:spPr>
        <p:txBody>
          <a:bodyPr rtlCol="0"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cs-CZ" noProof="0"/>
              <a:t>Sem přidejte stručný popis události.</a:t>
            </a:r>
            <a:br>
              <a:rPr lang="cs-CZ" noProof="0"/>
            </a:br>
            <a:r>
              <a:rPr lang="cs-CZ" noProof="0"/>
              <a:t>Pokud chcete nahradit tento</a:t>
            </a:r>
            <a:br>
              <a:rPr lang="cs-CZ" noProof="0"/>
            </a:br>
            <a:r>
              <a:rPr lang="cs-CZ" noProof="0"/>
              <a:t>nebo jakýkoli zástupný text</a:t>
            </a:r>
            <a:br>
              <a:rPr lang="cs-CZ" noProof="0"/>
            </a:br>
            <a:r>
              <a:rPr lang="cs-CZ" noProof="0"/>
              <a:t>vlastním, </a:t>
            </a:r>
            <a:br>
              <a:rPr lang="cs-CZ" noProof="0"/>
            </a:br>
            <a:r>
              <a:rPr lang="cs-CZ" noProof="0"/>
              <a:t>klikněte a začněte psát.</a:t>
            </a:r>
          </a:p>
        </p:txBody>
      </p:sp>
      <p:sp>
        <p:nvSpPr>
          <p:cNvPr id="8" name="Zástupný symbol pro text 9">
            <a:extLst>
              <a:ext uri="{FF2B5EF4-FFF2-40B4-BE49-F238E27FC236}">
                <a16:creationId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4397" y="8328751"/>
            <a:ext cx="2467613" cy="418735"/>
          </a:xfrm>
        </p:spPr>
        <p:txBody>
          <a:bodyPr rtlCol="0"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cs-CZ" noProof="0"/>
              <a:t>Loga sponzorů zde</a:t>
            </a:r>
          </a:p>
        </p:txBody>
      </p:sp>
      <p:sp>
        <p:nvSpPr>
          <p:cNvPr id="13" name="Volný tvar: Obrazec 12">
            <a:extLst>
              <a:ext uri="{FF2B5EF4-FFF2-40B4-BE49-F238E27FC236}">
                <a16:creationId xmlns:a16="http://schemas.microsoft.com/office/drawing/2014/main" id="{BBCE895D-9E7D-4B28-98A4-5C0D6A8DB57C}"/>
              </a:ext>
            </a:extLst>
          </p:cNvPr>
          <p:cNvSpPr/>
          <p:nvPr userDrawn="1"/>
        </p:nvSpPr>
        <p:spPr>
          <a:xfrm>
            <a:off x="0" y="5950382"/>
            <a:ext cx="5943600" cy="1779176"/>
          </a:xfrm>
          <a:custGeom>
            <a:avLst/>
            <a:gdLst>
              <a:gd name="connsiteX0" fmla="*/ 0 w 5943600"/>
              <a:gd name="connsiteY0" fmla="*/ 1764776 h 1779176"/>
              <a:gd name="connsiteX1" fmla="*/ 5943600 w 5943600"/>
              <a:gd name="connsiteY1" fmla="*/ 1764776 h 1779176"/>
              <a:gd name="connsiteX2" fmla="*/ 5943600 w 5943600"/>
              <a:gd name="connsiteY2" fmla="*/ 1779176 h 1779176"/>
              <a:gd name="connsiteX3" fmla="*/ 0 w 5943600"/>
              <a:gd name="connsiteY3" fmla="*/ 1779176 h 1779176"/>
              <a:gd name="connsiteX4" fmla="*/ 3262592 w 5943600"/>
              <a:gd name="connsiteY4" fmla="*/ 0 h 1779176"/>
              <a:gd name="connsiteX5" fmla="*/ 3276992 w 5943600"/>
              <a:gd name="connsiteY5" fmla="*/ 0 h 1779176"/>
              <a:gd name="connsiteX6" fmla="*/ 3276992 w 5943600"/>
              <a:gd name="connsiteY6" fmla="*/ 1015200 h 1779176"/>
              <a:gd name="connsiteX7" fmla="*/ 3262592 w 5943600"/>
              <a:gd name="connsiteY7" fmla="*/ 1015200 h 177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43600" h="1779176">
                <a:moveTo>
                  <a:pt x="0" y="1764776"/>
                </a:moveTo>
                <a:lnTo>
                  <a:pt x="5943600" y="1764776"/>
                </a:lnTo>
                <a:lnTo>
                  <a:pt x="5943600" y="1779176"/>
                </a:lnTo>
                <a:lnTo>
                  <a:pt x="0" y="1779176"/>
                </a:lnTo>
                <a:close/>
                <a:moveTo>
                  <a:pt x="3262592" y="0"/>
                </a:moveTo>
                <a:lnTo>
                  <a:pt x="3276992" y="0"/>
                </a:lnTo>
                <a:lnTo>
                  <a:pt x="3276992" y="1015200"/>
                </a:lnTo>
                <a:lnTo>
                  <a:pt x="3262592" y="10152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Kliknutím můžete upravit styl předlohy textů.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49062FC-67DD-4EAA-84B1-CD3DE8C9930F}" type="datetime1">
              <a:rPr lang="cs-CZ" noProof="0" smtClean="0"/>
              <a:t>19.03.2023</a:t>
            </a:fld>
            <a:endParaRPr lang="cs-CZ" noProof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EF07C42-4A0C-440B-A0A2-DAFC20DBD89E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Zástupný symbol obrázku 13" descr="Pozadí oznámení">
            <a:extLst>
              <a:ext uri="{FF2B5EF4-FFF2-40B4-BE49-F238E27FC236}">
                <a16:creationId xmlns:a16="http://schemas.microsoft.com/office/drawing/2014/main" id="{A42EE86F-E001-41A1-B96B-5D024DAA588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0" name="Nadpis 9">
            <a:extLst>
              <a:ext uri="{FF2B5EF4-FFF2-40B4-BE49-F238E27FC236}">
                <a16:creationId xmlns:a16="http://schemas.microsoft.com/office/drawing/2014/main" id="{B522FD04-FEE6-4AA5-8434-FD386D2C9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7108" y="2975759"/>
            <a:ext cx="4672326" cy="2489318"/>
          </a:xfrm>
        </p:spPr>
        <p:txBody>
          <a:bodyPr rtlCol="0">
            <a:normAutofit/>
          </a:bodyPr>
          <a:lstStyle/>
          <a:p>
            <a:pPr rtl="0"/>
            <a:r>
              <a:rPr lang="cs-CZ" sz="4800" dirty="0"/>
              <a:t>První pomoc I. </a:t>
            </a:r>
            <a:r>
              <a:rPr lang="cs-CZ" sz="2800"/>
              <a:t>zhodnocení </a:t>
            </a:r>
            <a:r>
              <a:rPr lang="cs-CZ" sz="2800" dirty="0"/>
              <a:t>stavu</a:t>
            </a:r>
            <a:br>
              <a:rPr lang="cs-CZ" sz="2800" dirty="0"/>
            </a:br>
            <a:r>
              <a:rPr lang="cs-CZ" sz="2800"/>
              <a:t> resuscitace</a:t>
            </a:r>
            <a:endParaRPr lang="cs-CZ" sz="2800" dirty="0"/>
          </a:p>
        </p:txBody>
      </p:sp>
      <p:sp>
        <p:nvSpPr>
          <p:cNvPr id="11" name="Podnadpis 10">
            <a:extLst>
              <a:ext uri="{FF2B5EF4-FFF2-40B4-BE49-F238E27FC236}">
                <a16:creationId xmlns:a16="http://schemas.microsoft.com/office/drawing/2014/main" id="{BDF67444-DD7D-45DD-BEF8-2C27871B40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cs-CZ" dirty="0"/>
              <a:t>Přijměte pozvání: </a:t>
            </a:r>
            <a:br>
              <a:rPr lang="cs-CZ" dirty="0"/>
            </a:br>
            <a:r>
              <a:rPr lang="cs-CZ" dirty="0"/>
              <a:t>sobota 25. března </a:t>
            </a:r>
          </a:p>
          <a:p>
            <a:pPr rtl="0"/>
            <a:r>
              <a:rPr lang="cs-CZ" dirty="0"/>
              <a:t>od 18 hod. (cca 1,5 h)</a:t>
            </a:r>
          </a:p>
          <a:p>
            <a:pPr rtl="0"/>
            <a:r>
              <a:rPr lang="cs-CZ" dirty="0"/>
              <a:t>KD Radenice</a:t>
            </a:r>
          </a:p>
        </p:txBody>
      </p:sp>
      <p:sp>
        <p:nvSpPr>
          <p:cNvPr id="12" name="Zástupný symbol pro text 11">
            <a:extLst>
              <a:ext uri="{FF2B5EF4-FFF2-40B4-BE49-F238E27FC236}">
                <a16:creationId xmlns:a16="http://schemas.microsoft.com/office/drawing/2014/main" id="{65B6F987-88AB-44B8-90A6-B2FD7C8C35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4397" y="5893954"/>
            <a:ext cx="2384986" cy="1114570"/>
          </a:xfrm>
        </p:spPr>
        <p:txBody>
          <a:bodyPr rtlCol="0"/>
          <a:lstStyle/>
          <a:p>
            <a:pPr rtl="0"/>
            <a:r>
              <a:rPr lang="cs-CZ" dirty="0"/>
              <a:t>Zveme na první ze tří plánovaných školení o první pomoci.</a:t>
            </a:r>
          </a:p>
          <a:p>
            <a:pPr rtl="0"/>
            <a:r>
              <a:rPr lang="cs-CZ" dirty="0"/>
              <a:t>První pomoc II. –  řešení úrazů.</a:t>
            </a:r>
          </a:p>
          <a:p>
            <a:pPr rtl="0"/>
            <a:r>
              <a:rPr lang="cs-CZ" dirty="0"/>
              <a:t>První pomoc III. – řešení neúrazových stavů s ohledem na nejčastější chronická onemocnění.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7DA19C35-8277-4E6B-8BE5-A26C7D9DB7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cs-CZ" sz="1600" dirty="0"/>
              <a:t>Mgr. Hana Dusíková, </a:t>
            </a:r>
            <a:r>
              <a:rPr lang="cs-CZ" sz="1600" dirty="0" err="1"/>
              <a:t>DiS</a:t>
            </a:r>
            <a:r>
              <a:rPr lang="cs-CZ" sz="1600" dirty="0"/>
              <a:t>.</a:t>
            </a:r>
          </a:p>
          <a:p>
            <a:pPr rtl="0"/>
            <a:r>
              <a:rPr lang="cs-CZ" sz="800" dirty="0"/>
              <a:t>všeobecná sestra - specialistka v intenzivní péči</a:t>
            </a:r>
          </a:p>
        </p:txBody>
      </p:sp>
    </p:spTree>
    <p:extLst>
      <p:ext uri="{BB962C8B-B14F-4D97-AF65-F5344CB8AC3E}">
        <p14:creationId xmlns:p14="http://schemas.microsoft.com/office/powerpoint/2010/main" val="4589234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ustom 54">
      <a:dk1>
        <a:sysClr val="windowText" lastClr="000000"/>
      </a:dk1>
      <a:lt1>
        <a:sysClr val="window" lastClr="FFFFFF"/>
      </a:lt1>
      <a:dk2>
        <a:srgbClr val="1F153C"/>
      </a:dk2>
      <a:lt2>
        <a:srgbClr val="8078B7"/>
      </a:lt2>
      <a:accent1>
        <a:srgbClr val="CE862F"/>
      </a:accent1>
      <a:accent2>
        <a:srgbClr val="D57C6E"/>
      </a:accent2>
      <a:accent3>
        <a:srgbClr val="436D8D"/>
      </a:accent3>
      <a:accent4>
        <a:srgbClr val="BEDA84"/>
      </a:accent4>
      <a:accent5>
        <a:srgbClr val="E2D53F"/>
      </a:accent5>
      <a:accent6>
        <a:srgbClr val="AFC2C1"/>
      </a:accent6>
      <a:hlink>
        <a:srgbClr val="282E76"/>
      </a:hlink>
      <a:folHlink>
        <a:srgbClr val="282E76"/>
      </a:folHlink>
    </a:clrScheme>
    <a:fontScheme name="Custom 51">
      <a:majorFont>
        <a:latin typeface="Adobe Garamond Pro Bold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5432258_TF55867640_Win32" id="{62B9C1FF-470B-40BA-83AC-82ED7CE75450}" vid="{D06D4063-0CE4-41AD-AA48-869911E8443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6e0ed944f324437a1628d920c25a1c7c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edbd56de57fb331bd1e5e8af7e1d85f1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41AEFA-8A23-486A-B9E5-7CADB5303FB2}">
  <ds:schemaRefs>
    <ds:schemaRef ds:uri="71af3243-3dd4-4a8d-8c0d-dd76da1f02a5"/>
    <ds:schemaRef ds:uri="http://schemas.microsoft.com/office/2006/metadata/properties"/>
    <ds:schemaRef ds:uri="16c05727-aa75-4e4a-9b5f-8a80a1165891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991CC47-6880-4E9C-8355-5574194BD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1BE808-1BA1-4E27-94E8-44A391A438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tf55867640_win32 (1)</Template>
  <TotalTime>23</TotalTime>
  <Words>77</Words>
  <Application>Microsoft Office PowerPoint</Application>
  <PresentationFormat>US letter (8,5 x 11")</PresentationFormat>
  <Paragraphs>10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Motiv Office</vt:lpstr>
      <vt:lpstr>První pomoc I. zhodnocení stavu  resuscitace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pomoc I. zhodnocení stavu  resuscitace</dc:title>
  <dc:creator>hana dusikova</dc:creator>
  <cp:lastModifiedBy>hana dusikova</cp:lastModifiedBy>
  <cp:revision>1</cp:revision>
  <cp:lastPrinted>2023-03-19T15:14:56Z</cp:lastPrinted>
  <dcterms:created xsi:type="dcterms:W3CDTF">2023-03-19T14:56:50Z</dcterms:created>
  <dcterms:modified xsi:type="dcterms:W3CDTF">2023-03-19T15:20:20Z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